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952750f80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952750f80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952750f80_0_2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7952750f80_0_2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79c7eaa25_1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79c7eaa25_1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8cc0c725f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8cc0c725f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7677f2e70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7677f2e70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952750f80_0_5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7952750f80_0_5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1812253" y="1121917"/>
            <a:ext cx="5519492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400">
                <a:solidFill>
                  <a:srgbClr val="EF6B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84724" y="1276161"/>
            <a:ext cx="8374551" cy="3097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824728" y="4757287"/>
            <a:ext cx="149225" cy="1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3641909" y="978584"/>
            <a:ext cx="186018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rgbClr val="EF6B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824728" y="4757287"/>
            <a:ext cx="149225" cy="1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1812253" y="1121917"/>
            <a:ext cx="5519492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400">
                <a:solidFill>
                  <a:srgbClr val="EF6B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824728" y="4757287"/>
            <a:ext cx="149225" cy="1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812253" y="1121917"/>
            <a:ext cx="5519492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400">
                <a:solidFill>
                  <a:srgbClr val="EF6B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824728" y="4757287"/>
            <a:ext cx="149225" cy="1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824728" y="4757287"/>
            <a:ext cx="149225" cy="1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74" y="5045689"/>
            <a:ext cx="9144000" cy="98425"/>
          </a:xfrm>
          <a:custGeom>
            <a:rect b="b" l="l" r="r" t="t"/>
            <a:pathLst>
              <a:path extrusionOk="0" h="98425" w="9144000">
                <a:moveTo>
                  <a:pt x="9143981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97799"/>
                </a:lnTo>
                <a:close/>
              </a:path>
            </a:pathLst>
          </a:custGeom>
          <a:solidFill>
            <a:srgbClr val="4DB6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12253" y="1121917"/>
            <a:ext cx="5519492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400" u="none" cap="none" strike="noStrike">
                <a:solidFill>
                  <a:srgbClr val="EF6B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84724" y="1276161"/>
            <a:ext cx="8374551" cy="3097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824728" y="4757287"/>
            <a:ext cx="149225" cy="1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000" u="non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000" u="non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000" u="non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000" u="non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000" u="non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000" u="non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000" u="non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000" u="non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000" u="non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1003517" y="732497"/>
            <a:ext cx="7136765" cy="0"/>
          </a:xfrm>
          <a:custGeom>
            <a:rect b="b" l="l" r="r" t="t"/>
            <a:pathLst>
              <a:path extrusionOk="0" h="120000" w="7136765">
                <a:moveTo>
                  <a:pt x="7136640" y="0"/>
                </a:moveTo>
                <a:lnTo>
                  <a:pt x="0" y="0"/>
                </a:lnTo>
              </a:path>
            </a:pathLst>
          </a:custGeom>
          <a:noFill/>
          <a:ln cap="flat" cmpd="sng" w="76175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1003617" y="822922"/>
            <a:ext cx="7136765" cy="0"/>
          </a:xfrm>
          <a:custGeom>
            <a:rect b="b" l="l" r="r" t="t"/>
            <a:pathLst>
              <a:path extrusionOk="0" h="120000" w="7136765">
                <a:moveTo>
                  <a:pt x="713664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1003611" y="4500616"/>
            <a:ext cx="7136765" cy="0"/>
          </a:xfrm>
          <a:custGeom>
            <a:rect b="b" l="l" r="r" t="t"/>
            <a:pathLst>
              <a:path extrusionOk="0" h="120000" w="7136765">
                <a:moveTo>
                  <a:pt x="0" y="0"/>
                </a:moveTo>
                <a:lnTo>
                  <a:pt x="7136660" y="0"/>
                </a:lnTo>
              </a:path>
            </a:pathLst>
          </a:custGeom>
          <a:noFill/>
          <a:ln cap="flat" cmpd="sng" w="76175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1003611" y="4358116"/>
            <a:ext cx="7136765" cy="0"/>
          </a:xfrm>
          <a:custGeom>
            <a:rect b="b" l="l" r="r" t="t"/>
            <a:pathLst>
              <a:path extrusionOk="0" h="120000" w="7136765">
                <a:moveTo>
                  <a:pt x="0" y="0"/>
                </a:moveTo>
                <a:lnTo>
                  <a:pt x="7136660" y="0"/>
                </a:lnTo>
              </a:path>
            </a:pathLst>
          </a:custGeom>
          <a:noFill/>
          <a:ln cap="flat" cmpd="sng" w="9525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1812253" y="1110042"/>
            <a:ext cx="5519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93C47D"/>
                </a:solidFill>
              </a:rPr>
              <a:t>DeepCheckers</a:t>
            </a:r>
            <a:endParaRPr sz="5000">
              <a:solidFill>
                <a:srgbClr val="93C47D"/>
              </a:solidFill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1812200" y="2047250"/>
            <a:ext cx="55194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3810" lvl="0" marL="12065" marR="508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Cem Güleç</a:t>
            </a:r>
            <a:r>
              <a:rPr lang="en-US" sz="2400"/>
              <a:t> - </a:t>
            </a:r>
            <a:r>
              <a:rPr lang="en-US" sz="2400"/>
              <a:t>150117828</a:t>
            </a:r>
            <a:endParaRPr sz="2400"/>
          </a:p>
          <a:p>
            <a:pPr indent="3810" lvl="0" marL="12065" marR="508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Büşra Gökmen</a:t>
            </a:r>
            <a:r>
              <a:rPr lang="en-US" sz="2400"/>
              <a:t> - 150116027</a:t>
            </a:r>
            <a:endParaRPr sz="2400"/>
          </a:p>
          <a:p>
            <a:pPr indent="3810" lvl="0" marL="12065" marR="508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Muhammet Şeramet - 150115069</a:t>
            </a:r>
            <a:endParaRPr sz="2400"/>
          </a:p>
          <a:p>
            <a:pPr indent="0" lvl="0" marL="7620" marR="0" rtl="0" algn="ctr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4DB6AC"/>
                </a:solidFill>
                <a:latin typeface="Trebuchet MS"/>
                <a:ea typeface="Trebuchet MS"/>
                <a:cs typeface="Trebuchet MS"/>
                <a:sym typeface="Trebuchet MS"/>
              </a:rPr>
              <a:t>Supervised by</a:t>
            </a:r>
            <a:endParaRPr b="1"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620" marR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4DB6AC"/>
                </a:solidFill>
                <a:latin typeface="Trebuchet MS"/>
                <a:ea typeface="Trebuchet MS"/>
                <a:cs typeface="Trebuchet MS"/>
                <a:sym typeface="Trebuchet MS"/>
              </a:rPr>
              <a:t>Asst. Prof. Mehmet Kadir Baran</a:t>
            </a:r>
            <a:endParaRPr b="1"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7916033" y="822924"/>
            <a:ext cx="908700" cy="919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459550" y="368750"/>
            <a:ext cx="7169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Methodology: </a:t>
            </a:r>
            <a:r>
              <a:rPr lang="en-US" sz="2400">
                <a:solidFill>
                  <a:srgbClr val="93C47D"/>
                </a:solidFill>
              </a:rPr>
              <a:t>Bitboards</a:t>
            </a:r>
            <a:endParaRPr sz="2400">
              <a:solidFill>
                <a:srgbClr val="93C47D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1047413"/>
            <a:ext cx="3382525" cy="30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3924450" y="1240425"/>
            <a:ext cx="4906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Represents board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Finite sets - 64 elements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White/Black Pawns and Kings array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Pros: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-&gt; Ease of making a move (Bitwise op.)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-&gt; Efficient memory usage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Cons: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-&gt; Long code (Hard to debug)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406075" y="4233300"/>
            <a:ext cx="579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latin typeface="Calibri"/>
                <a:ea typeface="Calibri"/>
                <a:cs typeface="Calibri"/>
                <a:sym typeface="Calibri"/>
              </a:rPr>
              <a:t>Figure 3: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 Bitboard representation for Checkers board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83017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9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438275" y="340100"/>
            <a:ext cx="7169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93C47D"/>
                </a:solidFill>
              </a:rPr>
              <a:t>Methodology: Monte Carlo Tree Search</a:t>
            </a:r>
            <a:endParaRPr sz="2400">
              <a:solidFill>
                <a:srgbClr val="93C47D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618275" y="1277050"/>
            <a:ext cx="68091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300" y="1419250"/>
            <a:ext cx="5246776" cy="25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2920825" y="3945025"/>
            <a:ext cx="579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latin typeface="Calibri"/>
                <a:ea typeface="Calibri"/>
                <a:cs typeface="Calibri"/>
                <a:sym typeface="Calibri"/>
              </a:rPr>
              <a:t>Figure 4: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 Monte Carlo Tree Search 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processes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82255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444800" y="105050"/>
            <a:ext cx="53361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Methodology: Neural Network Approach (CNN)</a:t>
            </a:r>
            <a:endParaRPr sz="2400">
              <a:solidFill>
                <a:srgbClr val="93C47D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6" name="Google Shape;146;p18"/>
          <p:cNvSpPr txBox="1"/>
          <p:nvPr/>
        </p:nvSpPr>
        <p:spPr>
          <a:xfrm>
            <a:off x="444800" y="657750"/>
            <a:ext cx="749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Layer usually appears as the first layer of a Convolutional Neural Network. These types of layers will scan through the source layer with a filter, and put the sum of values into the destination layer. Some filters  are good at detecting edges and some are good in other tasks.</a:t>
            </a:r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5" y="1832425"/>
            <a:ext cx="4275275" cy="27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850" y="1661250"/>
            <a:ext cx="4370675" cy="29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204175" y="4610525"/>
            <a:ext cx="462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latin typeface="Calibri"/>
                <a:ea typeface="Calibri"/>
                <a:cs typeface="Calibri"/>
                <a:sym typeface="Calibri"/>
              </a:rPr>
              <a:t>Figure 5: 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Representation of convolution process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829175" y="4610525"/>
            <a:ext cx="335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latin typeface="Calibri"/>
                <a:ea typeface="Calibri"/>
                <a:cs typeface="Calibri"/>
                <a:sym typeface="Calibri"/>
              </a:rPr>
              <a:t>Figure 6: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of 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Layer and Filter 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82255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476849" y="340111"/>
            <a:ext cx="5904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Methodology: Neural Network Approach (CNN) </a:t>
            </a:r>
            <a:endParaRPr sz="3700">
              <a:solidFill>
                <a:srgbClr val="93C47D"/>
              </a:solidFill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00" y="2578325"/>
            <a:ext cx="7758050" cy="16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476850" y="1322675"/>
            <a:ext cx="733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Network Architecture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Usage of Convolutional Neural Network</a:t>
            </a:r>
            <a:endParaRPr sz="1800"/>
          </a:p>
        </p:txBody>
      </p:sp>
      <p:sp>
        <p:nvSpPr>
          <p:cNvPr id="160" name="Google Shape;160;p19"/>
          <p:cNvSpPr txBox="1"/>
          <p:nvPr/>
        </p:nvSpPr>
        <p:spPr>
          <a:xfrm>
            <a:off x="1672350" y="4402650"/>
            <a:ext cx="579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latin typeface="Calibri"/>
                <a:ea typeface="Calibri"/>
                <a:cs typeface="Calibri"/>
                <a:sym typeface="Calibri"/>
              </a:rPr>
              <a:t>Figure 7: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 Convolutional Neural Network Architecture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82255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12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84725" y="368750"/>
            <a:ext cx="41064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Tasks Accomplished</a:t>
            </a:r>
            <a:endParaRPr sz="2400">
              <a:solidFill>
                <a:srgbClr val="93C47D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918700" y="1358075"/>
            <a:ext cx="4106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Implementation of Board</a:t>
            </a:r>
            <a:br>
              <a:rPr lang="en-US" sz="1700"/>
            </a:br>
            <a:r>
              <a:rPr lang="en-US" sz="1700"/>
              <a:t>	-&gt; array representation</a:t>
            </a:r>
            <a:br>
              <a:rPr lang="en-US" sz="1700"/>
            </a:br>
            <a:r>
              <a:rPr lang="en-US" sz="1700"/>
              <a:t>	-&gt; bitboard representation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Implementation of MCTS (connecting game)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Neural Network Sample </a:t>
            </a:r>
            <a:endParaRPr sz="1700"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0" y="1228475"/>
            <a:ext cx="4738500" cy="2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180200" y="3616975"/>
            <a:ext cx="473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latin typeface="Calibri"/>
                <a:ea typeface="Calibri"/>
                <a:cs typeface="Calibri"/>
                <a:sym typeface="Calibri"/>
              </a:rPr>
              <a:t>Figure 8: 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Initial states for the White and Black Pawns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82255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84725" y="368750"/>
            <a:ext cx="4737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Difﬁculties Encountered</a:t>
            </a:r>
            <a:endParaRPr sz="2400">
              <a:solidFill>
                <a:srgbClr val="93C47D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349350" y="1156175"/>
            <a:ext cx="7831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Structuring concrete connection between these concepts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Resource problem (for the Turkish checkers)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There is no practical checkers project, even if we can base it on mathematical articles to some extent.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82255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14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388350" y="340100"/>
            <a:ext cx="8367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Task to be completed in second semester</a:t>
            </a:r>
            <a:endParaRPr sz="2400">
              <a:solidFill>
                <a:srgbClr val="93C47D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176000" y="1276150"/>
            <a:ext cx="4383600" cy="3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noAutofit/>
          </a:bodyPr>
          <a:lstStyle/>
          <a:p>
            <a:pPr indent="-323850" lvl="0" marL="457200" rtl="0" algn="l">
              <a:spcBef>
                <a:spcPts val="315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highlight>
                  <a:srgbClr val="FFFFFF"/>
                </a:highlight>
              </a:rPr>
              <a:t>Neural Network Improvements:</a:t>
            </a:r>
            <a:endParaRPr sz="1500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</a:rPr>
              <a:t>-&gt; hyper parameters</a:t>
            </a:r>
            <a:endParaRPr sz="1500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</a:rPr>
              <a:t>-&gt; loss </a:t>
            </a:r>
            <a:endParaRPr sz="1500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</a:rPr>
              <a:t>-&gt; optimizer</a:t>
            </a:r>
            <a:endParaRPr sz="1500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</a:rPr>
              <a:t>-&gt; model architecture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315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highlight>
                  <a:srgbClr val="FFFFFF"/>
                </a:highlight>
              </a:rPr>
              <a:t>Implementing API for connecting model to real world gaming platforms</a:t>
            </a:r>
            <a:endParaRPr sz="15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315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highlight>
                  <a:srgbClr val="FFFFFF"/>
                </a:highlight>
              </a:rPr>
              <a:t>Testing</a:t>
            </a:r>
            <a:endParaRPr sz="15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</a:rPr>
              <a:t> 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315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highlight>
                  <a:srgbClr val="FFFFFF"/>
                </a:highlight>
              </a:rPr>
              <a:t>B Plan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95D46"/>
              </a:solidFill>
              <a:highlight>
                <a:srgbClr val="FFFFFF"/>
              </a:highlight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82255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15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325" y="1420788"/>
            <a:ext cx="2931800" cy="2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824728" y="4757287"/>
            <a:ext cx="149100" cy="1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250" y="1353688"/>
            <a:ext cx="5615949" cy="24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type="title"/>
          </p:nvPr>
        </p:nvSpPr>
        <p:spPr>
          <a:xfrm>
            <a:off x="388350" y="340100"/>
            <a:ext cx="8367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Timeline</a:t>
            </a:r>
            <a:r>
              <a:rPr lang="en-US" sz="2400">
                <a:solidFill>
                  <a:srgbClr val="93C47D"/>
                </a:solidFill>
              </a:rPr>
              <a:t> for the second semester</a:t>
            </a:r>
            <a:endParaRPr sz="2400">
              <a:solidFill>
                <a:srgbClr val="93C47D"/>
              </a:solidFill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82255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16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388350" y="1595250"/>
            <a:ext cx="265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MS1: Connecting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 and game structure code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MS2: Starting to improve our initial basis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MS3: Starting to improve our neural network and gameplay structure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/>
        </p:nvSpPr>
        <p:spPr>
          <a:xfrm>
            <a:off x="384725" y="1073650"/>
            <a:ext cx="77958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935" rtl="0" algn="l">
              <a:lnSpc>
                <a:spcPct val="105000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[1]	Schaeffer, Jonathan &amp; Björnsson, Yngvi &amp; Kishimoto, Akihiro &amp; Müller, Martin &amp; Lake, Robert &amp; Lu, Paul &amp; Sutphen, Steve. (2007). Checkers Is Solved. Science. 317. 1518-1522. 10.1126/science.1144079.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1238250" rtl="0" algn="l">
              <a:lnSpc>
                <a:spcPct val="101666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[2]	Murray Campbell, A.Joseph Hoane, Feng-hsiung Hsu, “Deep Blue”, Artificial Intelligence, Volume 134, Issues 1–2, 2002.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1034414" rtl="0" algn="l">
              <a:lnSpc>
                <a:spcPct val="102916"/>
              </a:lnSpc>
              <a:spcBef>
                <a:spcPts val="93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D0D0D"/>
                </a:solidFill>
              </a:rPr>
              <a:t>[3]	Sylvain Gelly, David Silver, Monte-Carlo tree search and rapid action value estimation in computer Go, 2011.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809625" rtl="0" algn="l">
              <a:lnSpc>
                <a:spcPct val="106666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D0D0D"/>
                </a:solidFill>
              </a:rPr>
              <a:t>[4]	Silver, D., Huang, A., Maddison, C. et al. Mastering the game of Go with deep neural networks and tree search. Nature 529, 484–489 (2016).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82255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17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388350" y="368750"/>
            <a:ext cx="8367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References</a:t>
            </a:r>
            <a:endParaRPr sz="24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-49" y="2571894"/>
            <a:ext cx="9144000" cy="2571750"/>
          </a:xfrm>
          <a:custGeom>
            <a:rect b="b" l="l" r="r" t="t"/>
            <a:pathLst>
              <a:path extrusionOk="0" h="2571750" w="9144000">
                <a:moveTo>
                  <a:pt x="9143981" y="2571594"/>
                </a:moveTo>
                <a:lnTo>
                  <a:pt x="0" y="2571594"/>
                </a:lnTo>
                <a:lnTo>
                  <a:pt x="0" y="0"/>
                </a:lnTo>
                <a:lnTo>
                  <a:pt x="9143981" y="0"/>
                </a:lnTo>
                <a:lnTo>
                  <a:pt x="9143981" y="2571594"/>
                </a:lnTo>
                <a:close/>
              </a:path>
            </a:pathLst>
          </a:custGeom>
          <a:solidFill>
            <a:srgbClr val="4DB6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25"/>
          <p:cNvSpPr txBox="1"/>
          <p:nvPr>
            <p:ph type="ctrTitle"/>
          </p:nvPr>
        </p:nvSpPr>
        <p:spPr>
          <a:xfrm>
            <a:off x="1352100" y="1019100"/>
            <a:ext cx="64398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647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</a:rPr>
              <a:t>Thank you for listening!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326350" y="3570825"/>
            <a:ext cx="4491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Any questions?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70276" y="368750"/>
            <a:ext cx="21282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Outline</a:t>
            </a:r>
            <a:endParaRPr sz="2400">
              <a:solidFill>
                <a:srgbClr val="93C47D"/>
              </a:solidFill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384725" y="1247450"/>
            <a:ext cx="7795800" cy="30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Problem Description and Motivation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Project Aims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Related Work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Scope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Methodology and Technical Approach (Bit</a:t>
            </a:r>
            <a:r>
              <a:rPr lang="en-US" sz="1800">
                <a:highlight>
                  <a:srgbClr val="FFFFFF"/>
                </a:highlight>
              </a:rPr>
              <a:t>boards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Neural Net</a:t>
            </a:r>
            <a:r>
              <a:rPr lang="en-US" sz="1800">
                <a:highlight>
                  <a:srgbClr val="FFFFFF"/>
                </a:highlight>
              </a:rPr>
              <a:t>,</a:t>
            </a:r>
            <a:r>
              <a:rPr lang="en-US" sz="1800">
                <a:highlight>
                  <a:srgbClr val="FFFFFF"/>
                </a:highlight>
              </a:rPr>
              <a:t> MCTS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Accomplished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Diﬃculties Encountered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Task to be completed in the second semester (nn</a:t>
            </a:r>
            <a:r>
              <a:rPr lang="en-US" sz="1800">
                <a:highlight>
                  <a:srgbClr val="FFFFFF"/>
                </a:highlight>
              </a:rPr>
              <a:t>-improvements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,api, test)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/>
        </p:nvSpPr>
        <p:spPr>
          <a:xfrm>
            <a:off x="83017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-74" y="5045689"/>
            <a:ext cx="9144000" cy="98425"/>
          </a:xfrm>
          <a:custGeom>
            <a:rect b="b" l="l" r="r" t="t"/>
            <a:pathLst>
              <a:path extrusionOk="0" h="98425" w="9144000">
                <a:moveTo>
                  <a:pt x="9143981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97799"/>
                </a:lnTo>
                <a:close/>
              </a:path>
            </a:pathLst>
          </a:custGeom>
          <a:solidFill>
            <a:srgbClr val="4DB6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-74" y="5045689"/>
            <a:ext cx="9144000" cy="98425"/>
          </a:xfrm>
          <a:custGeom>
            <a:rect b="b" l="l" r="r" t="t"/>
            <a:pathLst>
              <a:path extrusionOk="0" h="98425" w="9144000">
                <a:moveTo>
                  <a:pt x="9143981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97799"/>
                </a:lnTo>
                <a:close/>
              </a:path>
            </a:pathLst>
          </a:custGeom>
          <a:solidFill>
            <a:srgbClr val="4DB6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" name="Google Shape;65;p9"/>
          <p:cNvSpPr txBox="1"/>
          <p:nvPr/>
        </p:nvSpPr>
        <p:spPr>
          <a:xfrm>
            <a:off x="384726" y="368750"/>
            <a:ext cx="63522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3C47D"/>
                </a:solidFill>
                <a:latin typeface="Verdana"/>
                <a:ea typeface="Verdana"/>
                <a:cs typeface="Verdana"/>
                <a:sym typeface="Verdana"/>
              </a:rPr>
              <a:t>Problem Description</a:t>
            </a:r>
            <a:endParaRPr sz="2400">
              <a:solidFill>
                <a:srgbClr val="93C4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384724" y="1290203"/>
            <a:ext cx="7469505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384725" y="1290200"/>
            <a:ext cx="7531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Deep Learning has become a pioneer method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Solution proposal for complex problems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first step solving problems: Games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Traditional Games(Chess and Go) vs Checkers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83017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384725" y="499750"/>
            <a:ext cx="7531200" cy="20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What are we doing?</a:t>
            </a:r>
            <a:endParaRPr b="0" sz="1400">
              <a:solidFill>
                <a:srgbClr val="93C4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strategies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vs Supervised (lack of sufficient resources, the cost of creating new resources, the </a:t>
            </a:r>
            <a:r>
              <a:rPr b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r>
              <a:rPr b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data)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player that can master any game and apply on Turkish Checkers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0"/>
          <p:cNvSpPr txBox="1"/>
          <p:nvPr/>
        </p:nvSpPr>
        <p:spPr>
          <a:xfrm>
            <a:off x="384725" y="2534350"/>
            <a:ext cx="75312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3C47D"/>
                </a:solidFill>
                <a:latin typeface="Verdana"/>
                <a:ea typeface="Verdana"/>
                <a:cs typeface="Verdana"/>
                <a:sym typeface="Verdana"/>
              </a:rPr>
              <a:t>Motivation</a:t>
            </a:r>
            <a:endParaRPr b="1" sz="2400">
              <a:solidFill>
                <a:srgbClr val="93C4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 researches on the same topic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Inspire new researches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Games on our social life</a:t>
            </a:r>
            <a:endParaRPr sz="1800"/>
          </a:p>
        </p:txBody>
      </p:sp>
      <p:pic>
        <p:nvPicPr>
          <p:cNvPr id="76" name="Google Shape;7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/>
        </p:nvSpPr>
        <p:spPr>
          <a:xfrm>
            <a:off x="83017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70276" y="368750"/>
            <a:ext cx="4224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Project Aims</a:t>
            </a:r>
            <a:endParaRPr sz="2400">
              <a:solidFill>
                <a:srgbClr val="93C47D"/>
              </a:solidFill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384725" y="1276150"/>
            <a:ext cx="77958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noAutofit/>
          </a:bodyPr>
          <a:lstStyle/>
          <a:p>
            <a:pPr indent="0" lvl="0" marL="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AI models (agents) that can learn and play Turkish checkers, which is a traditional board game, with the help of deep learning-based techniques.</a:t>
            </a:r>
            <a:endParaRPr sz="1800">
              <a:solidFill>
                <a:schemeClr val="dk1"/>
              </a:solidFill>
            </a:endParaRPr>
          </a:p>
          <a:p>
            <a:pPr indent="0" lvl="0" marL="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Implementing Game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Implementing Game Tree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Implementing Neural Network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Designing API (maybe)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Evaluating Model based on scoring system at Turkish Draughts Federation (maybe)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" name="Google Shape;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/>
        </p:nvSpPr>
        <p:spPr>
          <a:xfrm>
            <a:off x="83017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25" y="942638"/>
            <a:ext cx="6356751" cy="357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384725" y="4524550"/>
            <a:ext cx="579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latin typeface="Calibri"/>
                <a:ea typeface="Calibri"/>
                <a:cs typeface="Calibri"/>
                <a:sym typeface="Calibri"/>
              </a:rPr>
              <a:t>Figure 1: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 Image representing match between Lee Sedol and AlphaGo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.  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83017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>
            <a:off x="566524" y="368761"/>
            <a:ext cx="8142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Related Work </a:t>
            </a:r>
            <a:endParaRPr sz="24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500699" y="368611"/>
            <a:ext cx="8142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Related Work </a:t>
            </a:r>
            <a:endParaRPr sz="2400">
              <a:solidFill>
                <a:srgbClr val="93C47D"/>
              </a:solidFill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384724" y="1276161"/>
            <a:ext cx="73761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noAutofit/>
          </a:bodyPr>
          <a:lstStyle/>
          <a:p>
            <a:pPr indent="-34290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Related works throughout history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What methods they applied?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Which other areas these are also applied to?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</a:rPr>
              <a:t>Any novelties done?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marR="762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83017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384727" y="368750"/>
            <a:ext cx="29088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Scope</a:t>
            </a:r>
            <a:endParaRPr sz="2400">
              <a:solidFill>
                <a:srgbClr val="93C47D"/>
              </a:solidFill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384725" y="912025"/>
            <a:ext cx="7795800" cy="4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Learn to play checkers game without preliminary information/rules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Training time depends on computer’s processing power.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System should provide an output within a given period of time. For example, it should output at a minimum of responding threshold time.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output of the system should be reasonable.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It is assumed that the end model will be accurate. In a given game state, model will play the most promising move.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83017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476850" y="215575"/>
            <a:ext cx="7464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3C47D"/>
                </a:solidFill>
              </a:rPr>
              <a:t>Methodology: </a:t>
            </a:r>
            <a:r>
              <a:rPr lang="en-US" sz="2400">
                <a:solidFill>
                  <a:srgbClr val="93C47D"/>
                </a:solidFill>
              </a:rPr>
              <a:t>General </a:t>
            </a:r>
            <a:r>
              <a:rPr lang="en-US" sz="2400">
                <a:solidFill>
                  <a:srgbClr val="93C47D"/>
                </a:solidFill>
              </a:rPr>
              <a:t>Introduction</a:t>
            </a:r>
            <a:endParaRPr sz="2400">
              <a:solidFill>
                <a:srgbClr val="93C47D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6" name="Google Shape;116;p15"/>
          <p:cNvSpPr txBox="1"/>
          <p:nvPr/>
        </p:nvSpPr>
        <p:spPr>
          <a:xfrm>
            <a:off x="4377650" y="841900"/>
            <a:ext cx="38028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●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</a:rPr>
              <a:t>Board state</a:t>
            </a:r>
            <a:endParaRPr sz="18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●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</a:rPr>
              <a:t>Training Neural Network via self play</a:t>
            </a:r>
            <a:endParaRPr sz="18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●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</a:rPr>
              <a:t>Connection between MCTS (unvisited node) and Neural Network</a:t>
            </a:r>
            <a:endParaRPr sz="18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●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</a:rPr>
              <a:t>Making move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50" y="841900"/>
            <a:ext cx="3900800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864500" y="4572000"/>
            <a:ext cx="579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latin typeface="Calibri"/>
                <a:ea typeface="Calibri"/>
                <a:cs typeface="Calibri"/>
                <a:sym typeface="Calibri"/>
              </a:rPr>
              <a:t>Figure 2: 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General implementation of our methods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526" y="0"/>
            <a:ext cx="650679" cy="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8301775" y="311450"/>
            <a:ext cx="14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